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8"/>
    <p:restoredTop sz="94610"/>
  </p:normalViewPr>
  <p:slideViewPr>
    <p:cSldViewPr snapToGrid="0" snapToObjects="1">
      <p:cViewPr>
        <p:scale>
          <a:sx n="100" d="100"/>
          <a:sy n="100" d="100"/>
        </p:scale>
        <p:origin x="352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A01A52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93</c:v>
                </c:pt>
                <c:pt idx="2">
                  <c:v>106</c:v>
                </c:pt>
                <c:pt idx="3">
                  <c:v>125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A-CC42-BE39-E65C5E919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6B8BFF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78</c:v>
                </c:pt>
                <c:pt idx="1">
                  <c:v>93</c:v>
                </c:pt>
                <c:pt idx="2">
                  <c:v>105</c:v>
                </c:pt>
                <c:pt idx="3">
                  <c:v>125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A-CC42-BE39-E65C5E9195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999999"/>
                </a:solidFill>
                <a:latin typeface="Arial"/>
              </a:defRPr>
            </a:pPr>
            <a:endParaRPr lang="de-DE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rgbClr val="6B8BFF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Ich würde niemals fremdgehen</c:v>
                </c:pt>
                <c:pt idx="1">
                  <c:v>Wenn Deine aktuelle Beziehung sowieso in die Brüche geht</c:v>
                </c:pt>
                <c:pt idx="2">
                  <c:v>Wenn Du Deine sexuellen Träume dort ausleben könntest</c:v>
                </c:pt>
                <c:pt idx="3">
                  <c:v>Wenn Dein jetziger Partner garantiert nichts davon erfährt</c:v>
                </c:pt>
                <c:pt idx="4">
                  <c:v>Wenn Du den besten Sex deines Lebens hättest</c:v>
                </c:pt>
                <c:pt idx="5">
                  <c:v>Wenn der Seitensprung mit deiner Jugendliebe wäre</c:v>
                </c:pt>
                <c:pt idx="6">
                  <c:v>Wenn der Seitensprung ein Dreier wäre</c:v>
                </c:pt>
                <c:pt idx="7">
                  <c:v>Wenn der Seitensprung mit einem Promi wäre</c:v>
                </c:pt>
                <c:pt idx="8">
                  <c:v>Wenn der Seitensprung mit einer deutlich älteren oder jüngeren Person wäre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0.53200000000000003</c:v>
                </c:pt>
                <c:pt idx="1">
                  <c:v>0.247</c:v>
                </c:pt>
                <c:pt idx="2">
                  <c:v>0.14800000000000002</c:v>
                </c:pt>
                <c:pt idx="3">
                  <c:v>0.14000000000000001</c:v>
                </c:pt>
                <c:pt idx="4">
                  <c:v>0.13300000000000001</c:v>
                </c:pt>
                <c:pt idx="5">
                  <c:v>0.122</c:v>
                </c:pt>
                <c:pt idx="6">
                  <c:v>0.115</c:v>
                </c:pt>
                <c:pt idx="7">
                  <c:v>0.109</c:v>
                </c:pt>
                <c:pt idx="8">
                  <c:v>8.1000000000000003E-2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924F-BD6D-304B1764DD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999999"/>
                </a:solidFill>
                <a:latin typeface="Arial"/>
              </a:defRPr>
            </a:pPr>
            <a:endParaRPr lang="de-DE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6B8BFF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0.17600000000000002</c:v>
                </c:pt>
                <c:pt idx="1">
                  <c:v>0.15</c:v>
                </c:pt>
                <c:pt idx="2">
                  <c:v>0.218</c:v>
                </c:pt>
                <c:pt idx="3">
                  <c:v>0.158</c:v>
                </c:pt>
                <c:pt idx="4">
                  <c:v>0.126</c:v>
                </c:pt>
                <c:pt idx="5">
                  <c:v>0.25900000000000001</c:v>
                </c:pt>
                <c:pt idx="6">
                  <c:v>0.124</c:v>
                </c:pt>
                <c:pt idx="7">
                  <c:v>0.16399999999999998</c:v>
                </c:pt>
                <c:pt idx="8">
                  <c:v>0.42499999999999999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F-2444-8D0E-172E04B67A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43249A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0.10300000000000001</c:v>
                </c:pt>
                <c:pt idx="1">
                  <c:v>0.08</c:v>
                </c:pt>
                <c:pt idx="2">
                  <c:v>7.8E-2</c:v>
                </c:pt>
                <c:pt idx="3">
                  <c:v>8.5000000000000006E-2</c:v>
                </c:pt>
                <c:pt idx="4">
                  <c:v>3.6000000000000004E-2</c:v>
                </c:pt>
                <c:pt idx="5">
                  <c:v>0.23499999999999999</c:v>
                </c:pt>
                <c:pt idx="6">
                  <c:v>9.3000000000000013E-2</c:v>
                </c:pt>
                <c:pt idx="7">
                  <c:v>0.10099999999999999</c:v>
                </c:pt>
                <c:pt idx="8">
                  <c:v>0.63800000000000001</c:v>
                </c:pt>
                <c:pt idx="9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F-2444-8D0E-172E04B67A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999999"/>
                </a:solidFill>
                <a:latin typeface="Arial"/>
              </a:defRPr>
            </a:pPr>
            <a:endParaRPr lang="de-DE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 Jährige</c:v>
                </c:pt>
              </c:strCache>
            </c:strRef>
          </c:tx>
          <c:spPr>
            <a:solidFill>
              <a:srgbClr val="6B8BFF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4.4999999999999998E-2</c:v>
                </c:pt>
                <c:pt idx="1">
                  <c:v>6.4000000000000001E-2</c:v>
                </c:pt>
                <c:pt idx="2">
                  <c:v>9.6000000000000002E-2</c:v>
                </c:pt>
                <c:pt idx="3">
                  <c:v>5.7999999999999996E-2</c:v>
                </c:pt>
                <c:pt idx="4">
                  <c:v>6.4000000000000001E-2</c:v>
                </c:pt>
                <c:pt idx="5">
                  <c:v>0.109</c:v>
                </c:pt>
                <c:pt idx="6">
                  <c:v>8.3000000000000004E-2</c:v>
                </c:pt>
                <c:pt idx="7">
                  <c:v>7.0999999999999994E-2</c:v>
                </c:pt>
                <c:pt idx="8">
                  <c:v>0.75599999999999989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B-A842-A93B-AD6ADD4AC2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 Jährige</c:v>
                </c:pt>
              </c:strCache>
            </c:strRef>
          </c:tx>
          <c:spPr>
            <a:solidFill>
              <a:srgbClr val="43249A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0.183</c:v>
                </c:pt>
                <c:pt idx="1">
                  <c:v>0.20399999999999999</c:v>
                </c:pt>
                <c:pt idx="2">
                  <c:v>0.17199999999999999</c:v>
                </c:pt>
                <c:pt idx="3">
                  <c:v>0.151</c:v>
                </c:pt>
                <c:pt idx="4">
                  <c:v>0.151</c:v>
                </c:pt>
                <c:pt idx="5">
                  <c:v>0.25800000000000001</c:v>
                </c:pt>
                <c:pt idx="6">
                  <c:v>0.16699999999999998</c:v>
                </c:pt>
                <c:pt idx="7">
                  <c:v>0.19899999999999998</c:v>
                </c:pt>
                <c:pt idx="8">
                  <c:v>0.46200000000000002</c:v>
                </c:pt>
                <c:pt idx="9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B-A842-A93B-AD6ADD4AC2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Jährige</c:v>
                </c:pt>
              </c:strCache>
            </c:strRef>
          </c:tx>
          <c:spPr>
            <a:solidFill>
              <a:srgbClr val="FFA05B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0.18</c:v>
                </c:pt>
                <c:pt idx="1">
                  <c:v>0.12300000000000001</c:v>
                </c:pt>
                <c:pt idx="2">
                  <c:v>0.161</c:v>
                </c:pt>
                <c:pt idx="3">
                  <c:v>0.128</c:v>
                </c:pt>
                <c:pt idx="4">
                  <c:v>0.1</c:v>
                </c:pt>
                <c:pt idx="5">
                  <c:v>0.21299999999999999</c:v>
                </c:pt>
                <c:pt idx="6">
                  <c:v>0.152</c:v>
                </c:pt>
                <c:pt idx="7">
                  <c:v>0.152</c:v>
                </c:pt>
                <c:pt idx="8">
                  <c:v>0.51700000000000002</c:v>
                </c:pt>
                <c:pt idx="9">
                  <c:v>1.3999999999999999E-2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B-A842-A93B-AD6ADD4AC2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Jährige</c:v>
                </c:pt>
              </c:strCache>
            </c:strRef>
          </c:tx>
          <c:spPr>
            <a:solidFill>
              <a:srgbClr val="A01A52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0.128</c:v>
                </c:pt>
                <c:pt idx="1">
                  <c:v>0.12</c:v>
                </c:pt>
                <c:pt idx="2">
                  <c:v>0.14800000000000002</c:v>
                </c:pt>
                <c:pt idx="3">
                  <c:v>0.14800000000000002</c:v>
                </c:pt>
                <c:pt idx="4">
                  <c:v>7.2000000000000008E-2</c:v>
                </c:pt>
                <c:pt idx="5">
                  <c:v>0.32400000000000001</c:v>
                </c:pt>
                <c:pt idx="6">
                  <c:v>0.12</c:v>
                </c:pt>
                <c:pt idx="7">
                  <c:v>0.156</c:v>
                </c:pt>
                <c:pt idx="8">
                  <c:v>0.46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B-A842-A93B-AD6ADD4AC2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55-65 Jährige</c:v>
                </c:pt>
              </c:strCache>
            </c:strRef>
          </c:tx>
          <c:spPr>
            <a:solidFill>
              <a:srgbClr val="77C689"/>
            </a:solidFill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Wenn Dein jetziger Partner garantiert nichts davon erfährt</c:v>
                </c:pt>
                <c:pt idx="1">
                  <c:v>Wenn der Seitensprung ein Dreier wäre</c:v>
                </c:pt>
                <c:pt idx="2">
                  <c:v>Wenn Du Deine sexuellen Träume dort ausleben könntest</c:v>
                </c:pt>
                <c:pt idx="3">
                  <c:v>Wenn der Seitensprung mit deiner Jugendliebe wäre</c:v>
                </c:pt>
                <c:pt idx="4">
                  <c:v>Wenn der Seitensprung mit einer deutlich älteren oder jüngeren Person wäre</c:v>
                </c:pt>
                <c:pt idx="5">
                  <c:v>Wenn Deine aktuelle Beziehung sowieso in die Brüche geht</c:v>
                </c:pt>
                <c:pt idx="6">
                  <c:v>Wenn der Seitensprung mit einem Promi wäre</c:v>
                </c:pt>
                <c:pt idx="7">
                  <c:v>Wenn Du den besten Sex deines Lebens hättest</c:v>
                </c:pt>
                <c:pt idx="8">
                  <c:v>Ich würde niemals fremdgehen</c:v>
                </c:pt>
                <c:pt idx="9">
                  <c:v>Schreibe selber einen Grund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0.14599999999999999</c:v>
                </c:pt>
                <c:pt idx="1">
                  <c:v>5.5E-2</c:v>
                </c:pt>
                <c:pt idx="2">
                  <c:v>0.151</c:v>
                </c:pt>
                <c:pt idx="3">
                  <c:v>0.106</c:v>
                </c:pt>
                <c:pt idx="4">
                  <c:v>0.02</c:v>
                </c:pt>
                <c:pt idx="5">
                  <c:v>0.28100000000000003</c:v>
                </c:pt>
                <c:pt idx="6">
                  <c:v>1.4999999999999999E-2</c:v>
                </c:pt>
                <c:pt idx="7">
                  <c:v>7.0000000000000007E-2</c:v>
                </c:pt>
                <c:pt idx="8">
                  <c:v>0.52800000000000002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1B-A842-A93B-AD6ADD4AC2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999999"/>
                </a:solidFill>
                <a:latin typeface="Arial"/>
              </a:defRPr>
            </a:pPr>
            <a:endParaRPr lang="de-DE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87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240780"/>
            <a:ext cx="1371600" cy="495833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4365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8686800" y="475773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14400" y="3086100"/>
            <a:ext cx="487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Wann würdest Du fremdgehen?</a:t>
            </a:r>
            <a:endParaRPr lang="en-US" sz="3400" dirty="0"/>
          </a:p>
        </p:txBody>
      </p:sp>
      <p:pic>
        <p:nvPicPr>
          <p:cNvPr id="7" name="Grafik 6" descr="Ein Bild, das Menschliches Gesicht, Kleidung, Person, Mädchen enthält.&#10;&#10;Automatisch generierte Beschreibung">
            <a:extLst>
              <a:ext uri="{FF2B5EF4-FFF2-40B4-BE49-F238E27FC236}">
                <a16:creationId xmlns:a16="http://schemas.microsoft.com/office/drawing/2014/main" id="{E3A12A88-639D-6947-9F3E-1AFA4C3B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69"/>
            <a:ext cx="12264887" cy="7661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858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36363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Studienübersicht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914400" y="10515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743200" y="634365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Wann würdest Du fremdgehen?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2743200" y="654939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Gesamt (N=1002), gefiltert (N=1002) </a:t>
            </a:r>
            <a:endParaRPr lang="en-US" sz="10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914400" y="1600200"/>
          <a:ext cx="4876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172200" y="1600200"/>
          <a:ext cx="4876800" cy="219456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Teilnehmer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1002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Anzahl an Fragen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2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Startdatum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5.5.2023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Feldzeit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1Tag(e)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Erhebungsländer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DEU 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Umfrage-Sprache</a:t>
                      </a:r>
                      <a:endParaRPr lang="en-US" sz="11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053149"/>
                          </a:solidFill>
                          <a:latin typeface="Helvetica" pitchFamily="34" charset="0"/>
                          <a:ea typeface="Helvetica" pitchFamily="34" charset="-122"/>
                          <a:cs typeface="Helvetica" pitchFamily="34" charset="-120"/>
                        </a:rPr>
                        <a:t>de. 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4365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858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36363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2. Wann würdest Du fremdgehen? 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914400" y="10515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Einzel-/Mehrfachauswahl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743200" y="634365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Wann würdest Du fremdgehen?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2743200" y="654939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Gesamt (N=1002), gefiltert (N=1002) </a:t>
            </a:r>
            <a:endParaRPr lang="en-US" sz="10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914400" y="1600200"/>
          <a:ext cx="975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4365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858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36363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2. Wann würdest Du fremdgehen? 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914400" y="10515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Einzel-/Mehrfachauswahl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743200" y="634365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Wann würdest Du fremdgehen?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2743200" y="654939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Gesamt (N=1002), gefiltert (N=1002) , Männer (N=499), Frauen (N=503)</a:t>
            </a:r>
            <a:endParaRPr lang="en-US" sz="10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914400" y="1600200"/>
          <a:ext cx="975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4365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8580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36363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2. Wann würdest Du fremdgehen? 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914400" y="10515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Einzel-/Mehrfachauswahl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743200" y="634365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Wann würdest Du fremdgehen?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2743200" y="654939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AAA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Gesamt (N=1002), gefiltert (N=1002) , 18-24 Jährige (N=156), 25-34 Jährige (N=186), 35-44 Jährige (N=211), 45-54 Jährige (N=250), 55-65 Jährige (N=199)</a:t>
            </a:r>
            <a:endParaRPr lang="en-US" sz="10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914400" y="1600200"/>
          <a:ext cx="975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82400" y="634365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400">
                <a:solidFill>
                  <a:srgbClr val="0088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Macintosh PowerPoint</Application>
  <PresentationFormat>Breitbild</PresentationFormat>
  <Paragraphs>37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Nicolas Sacotte</cp:lastModifiedBy>
  <cp:revision>3</cp:revision>
  <dcterms:created xsi:type="dcterms:W3CDTF">2023-05-11T11:47:06Z</dcterms:created>
  <dcterms:modified xsi:type="dcterms:W3CDTF">2023-05-11T12:00:30Z</dcterms:modified>
</cp:coreProperties>
</file>